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7" r:id="rId3"/>
    <p:sldId id="269" r:id="rId4"/>
    <p:sldId id="268" r:id="rId5"/>
    <p:sldId id="265" r:id="rId6"/>
    <p:sldId id="270" r:id="rId7"/>
    <p:sldId id="266" r:id="rId8"/>
    <p:sldId id="271" r:id="rId9"/>
    <p:sldId id="292" r:id="rId10"/>
    <p:sldId id="293" r:id="rId11"/>
    <p:sldId id="294" r:id="rId12"/>
    <p:sldId id="295" r:id="rId13"/>
    <p:sldId id="261" r:id="rId14"/>
    <p:sldId id="296" r:id="rId15"/>
    <p:sldId id="297" r:id="rId16"/>
    <p:sldId id="260" r:id="rId17"/>
    <p:sldId id="262" r:id="rId18"/>
    <p:sldId id="298" r:id="rId19"/>
    <p:sldId id="279" r:id="rId20"/>
    <p:sldId id="283" r:id="rId21"/>
    <p:sldId id="284" r:id="rId22"/>
    <p:sldId id="281" r:id="rId23"/>
    <p:sldId id="282" r:id="rId24"/>
    <p:sldId id="263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9" r:id="rId33"/>
    <p:sldId id="300" r:id="rId34"/>
    <p:sldId id="257" r:id="rId35"/>
    <p:sldId id="258" r:id="rId36"/>
    <p:sldId id="288" r:id="rId37"/>
    <p:sldId id="259" r:id="rId38"/>
    <p:sldId id="289" r:id="rId39"/>
    <p:sldId id="290" r:id="rId40"/>
    <p:sldId id="291" r:id="rId41"/>
    <p:sldId id="285" r:id="rId42"/>
    <p:sldId id="286" r:id="rId43"/>
    <p:sldId id="287" r:id="rId44"/>
  </p:sldIdLst>
  <p:sldSz cx="9144000" cy="6858000" type="screen4x3"/>
  <p:notesSz cx="6858000" cy="9144000"/>
  <p:custShowLst>
    <p:custShow name="The Wasp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E705-B230-442A-B1DE-513AF851633F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3466-1087-4842-81A8-90A4232F2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 LW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39" y="839178"/>
            <a:ext cx="8418523" cy="23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5011" y="3997513"/>
            <a:ext cx="7973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 social enterprise theatre company designing, developing and delivering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STEAM, health, citizenship, art and environmental messages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organisations committed to social improvement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575" y="5661248"/>
            <a:ext cx="89608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Live Wire Productions, 9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Heathfield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 Park, </a:t>
            </a:r>
            <a:r>
              <a:rPr kumimoji="0" lang="en-GB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Newtonhill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, Kincardineshire, AB39 3RZ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Tel: 07795564856 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email: mail@livewireproductions.org.uk 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Registered in Scotland as a charity no. SC027190 Company Limited by Guarantee no. 163024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alibri" pitchFamily="34" charset="0"/>
              </a:rPr>
              <a:t>© Live Wire Productions 2017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All Programmes\The Wasp Who Felt The Thunder\Pictures\The Blue Tit\Beautiful_blue_tit_bird (1)[1].jpg"/>
          <p:cNvPicPr>
            <a:picLocks noChangeAspect="1" noChangeArrowheads="1"/>
          </p:cNvPicPr>
          <p:nvPr/>
        </p:nvPicPr>
        <p:blipFill>
          <a:blip r:embed="rId2" cstate="print"/>
          <a:srcRect r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2633" y="6516052"/>
            <a:ext cx="335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Blue Tit – </a:t>
            </a:r>
            <a:r>
              <a:rPr lang="en-GB" dirty="0" err="1" smtClean="0">
                <a:solidFill>
                  <a:schemeClr val="bg1"/>
                </a:solidFill>
              </a:rPr>
              <a:t>Cyanistes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caeruleus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All Programmes\The Wasp Who Felt The Thunder\Pictures\The Blue Tit\bluetit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2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2633" y="6516052"/>
            <a:ext cx="335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Blue Tit – </a:t>
            </a:r>
            <a:r>
              <a:rPr lang="en-GB" dirty="0" err="1" smtClean="0">
                <a:solidFill>
                  <a:schemeClr val="bg1"/>
                </a:solidFill>
              </a:rPr>
              <a:t>Cyanistes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caeruleus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blue tits in nest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35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Blue Tit – </a:t>
            </a:r>
            <a:r>
              <a:rPr lang="en-GB" dirty="0" err="1" smtClean="0">
                <a:solidFill>
                  <a:srgbClr val="000000"/>
                </a:solidFill>
              </a:rPr>
              <a:t>Cyanistes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caeruleus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ndy\Dropbox\LWP Team Folder\EOL  &amp; Safe-opoly (VC&amp;JH)\The Wasp Who Felt The Thunder\Pictures\Butterfly\Common-Tiger-Butterfly-on-Yellow-Flower-in-Phuket-Thail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59" b="3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528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silver washed fritillary butterfly – </a:t>
            </a:r>
            <a:r>
              <a:rPr lang="en-GB" dirty="0" err="1" smtClean="0">
                <a:solidFill>
                  <a:schemeClr val="bg1"/>
                </a:solidFill>
              </a:rPr>
              <a:t>Argynnis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paphia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1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Image result for argynnis paph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5" r="4456"/>
          <a:stretch>
            <a:fillRect/>
          </a:stretch>
        </p:blipFill>
        <p:spPr bwMode="auto">
          <a:xfrm>
            <a:off x="-73024" y="0"/>
            <a:ext cx="9217022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528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silver washed fritillary butterfly – </a:t>
            </a:r>
            <a:r>
              <a:rPr lang="en-GB" dirty="0" err="1" smtClean="0">
                <a:solidFill>
                  <a:schemeClr val="bg1"/>
                </a:solidFill>
              </a:rPr>
              <a:t>Argynnis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paphia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Image result for argynnis pap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4521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528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silver washed fritillary butterfly – </a:t>
            </a:r>
            <a:r>
              <a:rPr lang="en-GB" dirty="0" err="1" smtClean="0">
                <a:solidFill>
                  <a:srgbClr val="000000"/>
                </a:solidFill>
              </a:rPr>
              <a:t>Argynnis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paphia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 descr="Z:\All Programmes\The Wasp Who Felt The Thunder\Pictures\Buzzing Spider\Anyphaena%20accentuata%20male%207-09[1].jpg"/>
          <p:cNvPicPr>
            <a:picLocks noChangeAspect="1" noChangeArrowheads="1"/>
          </p:cNvPicPr>
          <p:nvPr/>
        </p:nvPicPr>
        <p:blipFill>
          <a:blip r:embed="rId2" cstate="print"/>
          <a:srcRect l="5794" t="2600" r="5759" b="6412"/>
          <a:stretch>
            <a:fillRect/>
          </a:stretch>
        </p:blipFill>
        <p:spPr bwMode="auto">
          <a:xfrm>
            <a:off x="1259632" y="0"/>
            <a:ext cx="6624736" cy="68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31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Buzzing Spider – </a:t>
            </a:r>
            <a:r>
              <a:rPr lang="en-GB" dirty="0" err="1" smtClean="0">
                <a:solidFill>
                  <a:srgbClr val="000000"/>
                </a:solidFill>
              </a:rPr>
              <a:t>Anyphaena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accentuata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ndy\Dropbox\LWP Team Folder\EOL  &amp; Safe-opoly (VC&amp;JH)\The Wasp Who Felt The Thunder\Pictures\Buzzing Spider\8728649724_161209ca90_z[1].jpg"/>
          <p:cNvPicPr>
            <a:picLocks noChangeAspect="1" noChangeArrowheads="1"/>
          </p:cNvPicPr>
          <p:nvPr/>
        </p:nvPicPr>
        <p:blipFill>
          <a:blip r:embed="rId2" cstate="print"/>
          <a:srcRect l="3157"/>
          <a:stretch>
            <a:fillRect/>
          </a:stretch>
        </p:blipFill>
        <p:spPr bwMode="auto">
          <a:xfrm>
            <a:off x="0" y="0"/>
            <a:ext cx="99544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499" y="6488668"/>
            <a:ext cx="431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Buzzing Spider – </a:t>
            </a:r>
            <a:r>
              <a:rPr lang="en-GB" dirty="0" err="1" smtClean="0">
                <a:solidFill>
                  <a:srgbClr val="000000"/>
                </a:solidFill>
              </a:rPr>
              <a:t>Anyphaena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accentuata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30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 result for anyphaena accentua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431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Buzzing Spider – </a:t>
            </a:r>
            <a:r>
              <a:rPr lang="en-GB" dirty="0" err="1" smtClean="0">
                <a:solidFill>
                  <a:schemeClr val="bg1"/>
                </a:solidFill>
              </a:rPr>
              <a:t>Anyphaena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accentuata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2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All Programmes\The Wasp Who Felt The Thunder\Pictures\Ladybird\7_spot_ladybird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06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77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Ladybird – </a:t>
            </a:r>
            <a:r>
              <a:rPr lang="en-GB" dirty="0" err="1" smtClean="0">
                <a:solidFill>
                  <a:srgbClr val="000000"/>
                </a:solidFill>
              </a:rPr>
              <a:t>Coccinellidae</a:t>
            </a:r>
            <a:r>
              <a:rPr lang="en-GB" dirty="0" smtClean="0">
                <a:solidFill>
                  <a:srgbClr val="000000"/>
                </a:solidFill>
              </a:rPr>
              <a:t> sp.</a:t>
            </a:r>
          </a:p>
        </p:txBody>
      </p:sp>
    </p:spTree>
  </p:cSld>
  <p:clrMapOvr>
    <a:masterClrMapping/>
  </p:clrMapOvr>
  <p:transition advTm="41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oak 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43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Common Oak – </a:t>
            </a:r>
            <a:r>
              <a:rPr lang="en-GB" dirty="0" err="1" smtClean="0"/>
              <a:t>Quercus</a:t>
            </a:r>
            <a:r>
              <a:rPr lang="en-GB" dirty="0" smtClean="0"/>
              <a:t> </a:t>
            </a:r>
            <a:r>
              <a:rPr lang="en-GB" dirty="0" err="1" smtClean="0"/>
              <a:t>robur</a:t>
            </a:r>
            <a:endParaRPr lang="en-GB" dirty="0"/>
          </a:p>
        </p:txBody>
      </p:sp>
      <p:pic>
        <p:nvPicPr>
          <p:cNvPr id="4" name="~PP3974.WAV">
            <a:hlinkClick r:id="" action="ppaction://media"/>
          </p:cNvPr>
          <p:cNvPicPr>
            <a:picLocks noRot="1" noChangeAspect="1"/>
          </p:cNvPicPr>
          <p:nvPr>
            <a:wavAudioFile r:embed="rId1" name="~PP3974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All Programmes\The Wasp Who Felt The Thunder\Pictures\Ladybird\ladybird-wallpapers-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Coccinellidae</a:t>
            </a:r>
            <a:r>
              <a:rPr lang="en-GB" dirty="0" smtClean="0">
                <a:solidFill>
                  <a:srgbClr val="000000"/>
                </a:solidFill>
              </a:rPr>
              <a:t> sp.</a:t>
            </a:r>
            <a:endParaRPr lang="en-GB" dirty="0"/>
          </a:p>
        </p:txBody>
      </p:sp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All Programmes\The Wasp Who Felt The Thunder\Pictures\Ladybird\Seven-spot-ladybird-in-flight[1].jpg"/>
          <p:cNvPicPr>
            <a:picLocks noChangeAspect="1" noChangeArrowheads="1"/>
          </p:cNvPicPr>
          <p:nvPr/>
        </p:nvPicPr>
        <p:blipFill>
          <a:blip r:embed="rId2" cstate="print"/>
          <a:srcRect r="17238" b="7192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Coccinellidae</a:t>
            </a:r>
            <a:r>
              <a:rPr lang="en-GB" dirty="0" smtClean="0">
                <a:solidFill>
                  <a:srgbClr val="000000"/>
                </a:solidFill>
              </a:rPr>
              <a:t> sp.</a:t>
            </a:r>
            <a:endParaRPr lang="en-GB" dirty="0"/>
          </a:p>
        </p:txBody>
      </p:sp>
    </p:spTree>
  </p:cSld>
  <p:clrMapOvr>
    <a:masterClrMapping/>
  </p:clrMapOvr>
  <p:transition advTm="436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All Programmes\The Wasp Who Felt The Thunder\Pictures\Ladybird\Harlequin-ladybird-in-flight[1].jpg"/>
          <p:cNvPicPr>
            <a:picLocks noChangeAspect="1" noChangeArrowheads="1"/>
          </p:cNvPicPr>
          <p:nvPr/>
        </p:nvPicPr>
        <p:blipFill>
          <a:blip r:embed="rId2" cstate="print"/>
          <a:srcRect l="1649" r="11314"/>
          <a:stretch>
            <a:fillRect/>
          </a:stretch>
        </p:blipFill>
        <p:spPr bwMode="auto">
          <a:xfrm>
            <a:off x="0" y="-27383"/>
            <a:ext cx="9144000" cy="68853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Coccinellidae</a:t>
            </a:r>
            <a:r>
              <a:rPr lang="en-GB" dirty="0" smtClean="0">
                <a:solidFill>
                  <a:srgbClr val="000000"/>
                </a:solidFill>
              </a:rPr>
              <a:t> sp.</a:t>
            </a:r>
            <a:endParaRPr lang="en-GB" dirty="0"/>
          </a:p>
        </p:txBody>
      </p:sp>
    </p:spTree>
  </p:cSld>
  <p:clrMapOvr>
    <a:masterClrMapping/>
  </p:clrMapOvr>
  <p:transition advTm="400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All Programmes\The Wasp Who Felt The Thunder\Pictures\Ladybird\ladybird_2853208b[1].jpg"/>
          <p:cNvPicPr>
            <a:picLocks noChangeAspect="1" noChangeArrowheads="1"/>
          </p:cNvPicPr>
          <p:nvPr/>
        </p:nvPicPr>
        <p:blipFill>
          <a:blip r:embed="rId2" cstate="print"/>
          <a:srcRect l="8852" r="7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Coccinellidae</a:t>
            </a:r>
            <a:r>
              <a:rPr lang="en-GB" dirty="0" smtClean="0">
                <a:solidFill>
                  <a:srgbClr val="000000"/>
                </a:solidFill>
              </a:rPr>
              <a:t> sp.</a:t>
            </a:r>
            <a:endParaRPr lang="en-GB" dirty="0"/>
          </a:p>
        </p:txBody>
      </p:sp>
    </p:spTree>
  </p:cSld>
  <p:clrMapOvr>
    <a:masterClrMapping/>
  </p:clrMapOvr>
  <p:transition advTm="415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31494" t="25500" r="27557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3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8549" t="13300" r="21451" b="17667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3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0912" t="14966" r="19088" b="18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3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32880" t="14966" r="17120" b="18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5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4061" t="14266" r="15939" b="19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0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4456" t="14699" r="15544" b="186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 result for oak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Image result for oak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0" name="AutoShape 6" descr="Image result for oak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2" name="Picture 8" descr="Image result for oak tree"/>
          <p:cNvPicPr>
            <a:picLocks noChangeAspect="1" noChangeArrowheads="1"/>
          </p:cNvPicPr>
          <p:nvPr/>
        </p:nvPicPr>
        <p:blipFill>
          <a:blip r:embed="rId3" cstate="print"/>
          <a:srcRect r="11068"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43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Common Oak – </a:t>
            </a:r>
            <a:r>
              <a:rPr lang="en-GB" dirty="0" err="1" smtClean="0">
                <a:solidFill>
                  <a:schemeClr val="bg1"/>
                </a:solidFill>
              </a:rPr>
              <a:t>Quercus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robur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~PP2296.WAV">
            <a:hlinkClick r:id="" action="ppaction://media"/>
          </p:cNvPr>
          <p:cNvPicPr>
            <a:picLocks noRot="1" noChangeAspect="1"/>
          </p:cNvPicPr>
          <p:nvPr>
            <a:wavAudioFile r:embed="rId1" name="~PP2296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5243" t="13566" r="14757" b="19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0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3825" t="10767" r="26175" b="225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886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Coccinellidae</a:t>
            </a:r>
            <a:r>
              <a:rPr lang="en-GB" dirty="0" smtClean="0">
                <a:solidFill>
                  <a:schemeClr val="bg1"/>
                </a:solidFill>
              </a:rPr>
              <a:t> sp.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3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noctule bat in 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1055"/>
            <a:ext cx="9143999" cy="600690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88668"/>
            <a:ext cx="30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Noctule</a:t>
            </a:r>
            <a:r>
              <a:rPr lang="en-GB" dirty="0" smtClean="0">
                <a:solidFill>
                  <a:schemeClr val="bg1"/>
                </a:solidFill>
              </a:rPr>
              <a:t> Bat – </a:t>
            </a:r>
            <a:r>
              <a:rPr lang="en-GB" dirty="0" err="1" smtClean="0">
                <a:solidFill>
                  <a:schemeClr val="bg1"/>
                </a:solidFill>
              </a:rPr>
              <a:t>Nyctalus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noctula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 result for noctule bat in flight"/>
          <p:cNvPicPr>
            <a:picLocks noChangeAspect="1" noChangeArrowheads="1"/>
          </p:cNvPicPr>
          <p:nvPr/>
        </p:nvPicPr>
        <p:blipFill>
          <a:blip r:embed="rId2" cstate="print"/>
          <a:srcRect r="445"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30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Noctule</a:t>
            </a:r>
            <a:r>
              <a:rPr lang="en-GB" dirty="0" smtClean="0">
                <a:solidFill>
                  <a:schemeClr val="bg1"/>
                </a:solidFill>
              </a:rPr>
              <a:t> Bat – </a:t>
            </a:r>
            <a:r>
              <a:rPr lang="en-GB" dirty="0" err="1" smtClean="0">
                <a:solidFill>
                  <a:schemeClr val="bg1"/>
                </a:solidFill>
              </a:rPr>
              <a:t>Nyctalus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noctula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Wendy\Dropbox\LWP Team Folder\EOL  &amp; Safe-opoly (VC&amp;JH)\The Wasp Who Felt The Thunder\Pictures\Bat\mammal-noctule-bat-inhand[1].jpg"/>
          <p:cNvPicPr>
            <a:picLocks noChangeAspect="1" noChangeArrowheads="1"/>
          </p:cNvPicPr>
          <p:nvPr/>
        </p:nvPicPr>
        <p:blipFill>
          <a:blip r:embed="rId2" cstate="print"/>
          <a:srcRect l="4966" r="4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30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Noctule</a:t>
            </a:r>
            <a:r>
              <a:rPr lang="en-GB" dirty="0" smtClean="0">
                <a:solidFill>
                  <a:schemeClr val="bg1"/>
                </a:solidFill>
              </a:rPr>
              <a:t> Bat – </a:t>
            </a:r>
            <a:r>
              <a:rPr lang="en-GB" dirty="0" err="1" smtClean="0">
                <a:solidFill>
                  <a:schemeClr val="bg1"/>
                </a:solidFill>
              </a:rPr>
              <a:t>Nyctalus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noctula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2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ndy\Dropbox\LWP Team Folder\EOL  &amp; Safe-opoly (VC&amp;JH)\The Wasp Who Felt The Thunder\Pictures\Bat\noctule bat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6" b="199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30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Noctule</a:t>
            </a:r>
            <a:r>
              <a:rPr lang="en-GB" dirty="0" smtClean="0"/>
              <a:t> Bat – </a:t>
            </a:r>
            <a:r>
              <a:rPr lang="en-GB" dirty="0" err="1" smtClean="0"/>
              <a:t>Nyctalus</a:t>
            </a:r>
            <a:r>
              <a:rPr lang="en-GB" dirty="0" smtClean="0"/>
              <a:t> </a:t>
            </a:r>
            <a:r>
              <a:rPr lang="en-GB" dirty="0" err="1" smtClean="0"/>
              <a:t>noctula</a:t>
            </a:r>
            <a:endParaRPr lang="en-GB" dirty="0"/>
          </a:p>
        </p:txBody>
      </p:sp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All Programmes\The Wasp Who Felt The Thunder\Pictures\Red Squirrel\_55498219_squirrel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9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Red Squirrel – </a:t>
            </a:r>
            <a:r>
              <a:rPr lang="en-GB" dirty="0" err="1" smtClean="0">
                <a:solidFill>
                  <a:schemeClr val="bg1"/>
                </a:solidFill>
              </a:rPr>
              <a:t>Sciurus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vulgaris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5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" descr="Z:\All Programmes\The Wasp Who Felt The Thunder\Pictures\Red Squirrel\Eurasian red squirrel, Scotland 20131220[1].jpg"/>
          <p:cNvPicPr>
            <a:picLocks noChangeAspect="1" noChangeArrowheads="1"/>
          </p:cNvPicPr>
          <p:nvPr/>
        </p:nvPicPr>
        <p:blipFill>
          <a:blip r:embed="rId2" cstate="print"/>
          <a:srcRect l="16446" t="13274" r="13266" b="12331"/>
          <a:stretch>
            <a:fillRect/>
          </a:stretch>
        </p:blipFill>
        <p:spPr bwMode="auto">
          <a:xfrm>
            <a:off x="-1764704" y="0"/>
            <a:ext cx="11529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764704" y="6488668"/>
            <a:ext cx="29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Red Squirrel – </a:t>
            </a:r>
            <a:r>
              <a:rPr lang="en-GB" dirty="0" err="1" smtClean="0">
                <a:solidFill>
                  <a:srgbClr val="000000"/>
                </a:solidFill>
              </a:rPr>
              <a:t>Sciurus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vulgaris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All Programmes\The Wasp Who Felt The Thunder\Pictures\Red Squirrel\2014268_d4c04ad0[1].jpg"/>
          <p:cNvPicPr>
            <a:picLocks noChangeAspect="1" noChangeArrowheads="1"/>
          </p:cNvPicPr>
          <p:nvPr/>
        </p:nvPicPr>
        <p:blipFill>
          <a:blip r:embed="rId2" cstate="print"/>
          <a:srcRect t="4788" b="5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9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Red Squirrel – </a:t>
            </a:r>
            <a:r>
              <a:rPr lang="en-GB" dirty="0" err="1" smtClean="0">
                <a:solidFill>
                  <a:schemeClr val="bg1"/>
                </a:solidFill>
              </a:rPr>
              <a:t>Sciurus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vulgaris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337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All Programmes\The Wasp Who Felt The Thunder\Pictures\Red Squirrel\red-squirrel[1].jpg"/>
          <p:cNvPicPr>
            <a:picLocks noChangeAspect="1" noChangeArrowheads="1"/>
          </p:cNvPicPr>
          <p:nvPr/>
        </p:nvPicPr>
        <p:blipFill>
          <a:blip r:embed="rId2" cstate="print"/>
          <a:srcRect t="8757" b="4534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59016" y="0"/>
            <a:ext cx="29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Red Squirrel – </a:t>
            </a:r>
            <a:r>
              <a:rPr lang="en-GB" dirty="0" err="1" smtClean="0">
                <a:solidFill>
                  <a:schemeClr val="bg1"/>
                </a:solidFill>
              </a:rPr>
              <a:t>Sciurus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vulgaris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1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oak tr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623"/>
            <a:ext cx="5076056" cy="6864623"/>
          </a:xfrm>
          <a:prstGeom prst="rect">
            <a:avLst/>
          </a:prstGeom>
          <a:noFill/>
        </p:spPr>
      </p:pic>
      <p:pic>
        <p:nvPicPr>
          <p:cNvPr id="25604" name="Picture 4" descr="Image result for oak 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0"/>
            <a:ext cx="4067943" cy="4067943"/>
          </a:xfrm>
          <a:prstGeom prst="rect">
            <a:avLst/>
          </a:prstGeom>
          <a:noFill/>
        </p:spPr>
      </p:pic>
      <p:pic>
        <p:nvPicPr>
          <p:cNvPr id="25606" name="Picture 6" descr="Image result for oak tre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7"/>
          <a:stretch>
            <a:fillRect/>
          </a:stretch>
        </p:blipFill>
        <p:spPr bwMode="auto">
          <a:xfrm>
            <a:off x="5292080" y="4221088"/>
            <a:ext cx="3419872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43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Common Oak – </a:t>
            </a:r>
            <a:r>
              <a:rPr lang="en-GB" dirty="0" err="1" smtClean="0">
                <a:solidFill>
                  <a:srgbClr val="000000"/>
                </a:solidFill>
              </a:rPr>
              <a:t>Quercus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robur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75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All Programmes\The Wasp Who Felt The Thunder\Pictures\Red Squirrel\Wiki_Red_Squirrel[1].jpg"/>
          <p:cNvPicPr>
            <a:picLocks noChangeAspect="1" noChangeArrowheads="1"/>
          </p:cNvPicPr>
          <p:nvPr/>
        </p:nvPicPr>
        <p:blipFill>
          <a:blip r:embed="rId2" cstate="print"/>
          <a:srcRect r="9500"/>
          <a:stretch>
            <a:fillRect/>
          </a:stretch>
        </p:blipFill>
        <p:spPr bwMode="auto">
          <a:xfrm>
            <a:off x="-36512" y="1"/>
            <a:ext cx="9180512" cy="68853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29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Red Squirrel – </a:t>
            </a:r>
            <a:r>
              <a:rPr lang="en-GB" dirty="0" err="1" smtClean="0">
                <a:solidFill>
                  <a:schemeClr val="bg1"/>
                </a:solidFill>
              </a:rPr>
              <a:t>Sciurus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vulgaris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All Programmes\The Wasp Who Felt The Thunder\Pictures\Owl\monsey_tawny_owl-big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" y="0"/>
            <a:ext cx="913828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43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Tawny Owl -  </a:t>
            </a:r>
            <a:r>
              <a:rPr lang="en-GB" dirty="0" err="1" smtClean="0">
                <a:solidFill>
                  <a:schemeClr val="bg1"/>
                </a:solidFill>
              </a:rPr>
              <a:t>Shux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aluco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477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All Programmes\The Wasp Who Felt The Thunder\Pictures\Owl\Tawny-owl-0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Rectangle 2"/>
          <p:cNvSpPr/>
          <p:nvPr/>
        </p:nvSpPr>
        <p:spPr>
          <a:xfrm>
            <a:off x="0" y="6488668"/>
            <a:ext cx="243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Tawny Owl -  </a:t>
            </a:r>
            <a:r>
              <a:rPr lang="en-GB" dirty="0" err="1" smtClean="0">
                <a:solidFill>
                  <a:schemeClr val="bg1"/>
                </a:solidFill>
              </a:rPr>
              <a:t>Shux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aluco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27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All Programmes\The Wasp Who Felt The Thunder\Pictures\Owl\Tawny-owl-bringing-prey-to-chick-in-ne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1" y="260648"/>
            <a:ext cx="9155302" cy="64087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243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Tawny Owl -  </a:t>
            </a:r>
            <a:r>
              <a:rPr lang="en-GB" dirty="0" err="1" smtClean="0">
                <a:solidFill>
                  <a:schemeClr val="bg1"/>
                </a:solidFill>
              </a:rPr>
              <a:t>Shux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aluco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All Programmes\The Wasp Who Felt The Thunder\Pictures\Gall Wasp\138973[1].jpg"/>
          <p:cNvPicPr>
            <a:picLocks noChangeAspect="1" noChangeArrowheads="1"/>
          </p:cNvPicPr>
          <p:nvPr/>
        </p:nvPicPr>
        <p:blipFill>
          <a:blip r:embed="rId2" cstate="print"/>
          <a:srcRect l="4555" r="2001"/>
          <a:stretch>
            <a:fillRect/>
          </a:stretch>
        </p:blipFill>
        <p:spPr bwMode="auto">
          <a:xfrm>
            <a:off x="0" y="361674"/>
            <a:ext cx="9144000" cy="6523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40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Gall Wasp – </a:t>
            </a:r>
            <a:r>
              <a:rPr lang="en-GB" dirty="0" err="1" smtClean="0">
                <a:solidFill>
                  <a:srgbClr val="000000"/>
                </a:solidFill>
              </a:rPr>
              <a:t>Andricus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curvator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ndy\Dropbox\LWP Team Folder\EOL  &amp; Safe-opoly (VC&amp;JH)\The Wasp Who Felt The Thunder\Pictures\Gall Wasp\7KBK8KVKQKJ06QRSBQY0BQJ0AQOKXKY0GKTKNQAKIKEKGQD06QC04Q6KSKEKSKA06QUKQK2KLKUK4QD0GQ30WQF0BQ.jpg"/>
          <p:cNvPicPr>
            <a:picLocks noChangeAspect="1" noChangeArrowheads="1"/>
          </p:cNvPicPr>
          <p:nvPr/>
        </p:nvPicPr>
        <p:blipFill>
          <a:blip r:embed="rId2" cstate="print"/>
          <a:srcRect t="11045" b="14799"/>
          <a:stretch>
            <a:fillRect/>
          </a:stretch>
        </p:blipFill>
        <p:spPr bwMode="auto">
          <a:xfrm>
            <a:off x="0" y="-1"/>
            <a:ext cx="9396536" cy="69556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588060"/>
            <a:ext cx="340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Gall Wasp – </a:t>
            </a:r>
            <a:r>
              <a:rPr lang="en-GB" dirty="0" err="1" smtClean="0">
                <a:solidFill>
                  <a:srgbClr val="000000"/>
                </a:solidFill>
              </a:rPr>
              <a:t>Andricus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curvator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7609" t="22133" r="49017" b="47067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ndy\Dropbox\LWP Team Folder\EOL  &amp; Safe-opoly (VC&amp;JH)\The Wasp Who Felt The Thunder\Pictures\Gall Wasp\537804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88"/>
          <a:stretch>
            <a:fillRect/>
          </a:stretch>
        </p:blipFill>
        <p:spPr bwMode="auto">
          <a:xfrm>
            <a:off x="0" y="-1"/>
            <a:ext cx="5436096" cy="6858001"/>
          </a:xfrm>
          <a:prstGeom prst="rect">
            <a:avLst/>
          </a:prstGeom>
          <a:noFill/>
        </p:spPr>
      </p:pic>
      <p:pic>
        <p:nvPicPr>
          <p:cNvPr id="28675" name="Picture 3" descr="C:\Users\Wendy\Dropbox\LWP Team Folder\EOL  &amp; Safe-opoly (VC&amp;JH)\The Wasp Who Felt The Thunder\Pictures\Gall Wasp\119367680_DjKc1l81_IMG_9178Gall Was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0"/>
            <a:ext cx="3741683" cy="2492896"/>
          </a:xfrm>
          <a:prstGeom prst="rect">
            <a:avLst/>
          </a:prstGeom>
          <a:noFill/>
        </p:spPr>
      </p:pic>
      <p:pic>
        <p:nvPicPr>
          <p:cNvPr id="28676" name="Picture 4" descr="C:\Users\Wendy\Dropbox\LWP Team Folder\EOL  &amp; Safe-opoly (VC&amp;JH)\The Wasp Who Felt The Thunder\Pictures\Gall Wasp\Andricus_fg1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7" r="32624"/>
          <a:stretch>
            <a:fillRect/>
          </a:stretch>
        </p:blipFill>
        <p:spPr bwMode="auto">
          <a:xfrm>
            <a:off x="5436096" y="2492896"/>
            <a:ext cx="3707904" cy="4365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40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Gall Wasp – </a:t>
            </a:r>
            <a:r>
              <a:rPr lang="en-GB" dirty="0" err="1" smtClean="0">
                <a:solidFill>
                  <a:srgbClr val="000000"/>
                </a:solidFill>
              </a:rPr>
              <a:t>Andricus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curvator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All Programmes\The Wasp Who Felt The Thunder\Pictures\The Blue Tit\6964561495_6f4ae68ae2_z[1].jpg"/>
          <p:cNvPicPr>
            <a:picLocks noChangeAspect="1" noChangeArrowheads="1"/>
          </p:cNvPicPr>
          <p:nvPr/>
        </p:nvPicPr>
        <p:blipFill>
          <a:blip r:embed="rId2" cstate="print"/>
          <a:srcRect t="4000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2633" y="6516052"/>
            <a:ext cx="335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Blue Tit – </a:t>
            </a:r>
            <a:r>
              <a:rPr lang="en-GB" dirty="0" err="1" smtClean="0">
                <a:solidFill>
                  <a:schemeClr val="bg1"/>
                </a:solidFill>
              </a:rPr>
              <a:t>Cyanistes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caeruleus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271</Words>
  <Application>Microsoft Office PowerPoint</Application>
  <PresentationFormat>On-screen Show (4:3)</PresentationFormat>
  <Paragraphs>48</Paragraphs>
  <Slides>43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Wasp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Science Engagement</cp:lastModifiedBy>
  <cp:revision>50</cp:revision>
  <dcterms:created xsi:type="dcterms:W3CDTF">2017-07-31T13:38:53Z</dcterms:created>
  <dcterms:modified xsi:type="dcterms:W3CDTF">2017-09-04T13:05:03Z</dcterms:modified>
</cp:coreProperties>
</file>